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87"/>
  </p:notesMasterIdLst>
  <p:handoutMasterIdLst>
    <p:handoutMasterId r:id="rId18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  <p:sldId id="451" r:id="rId185"/>
    <p:sldId id="452" r:id="rId18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9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9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sz="6000" dirty="0" smtClean="0">
                <a:solidFill>
                  <a:schemeClr val="tx1">
                    <a:lumMod val="50000"/>
                  </a:schemeClr>
                </a:solidFill>
              </a:rPr>
              <a:t>OpenCV</a:t>
            </a:r>
          </a:p>
          <a:p>
            <a:r>
              <a:rPr lang="ko-KR" altLang="en-US" sz="6000" dirty="0" smtClean="0">
                <a:solidFill>
                  <a:schemeClr val="tx1">
                    <a:lumMod val="50000"/>
                  </a:schemeClr>
                </a:solidFill>
              </a:rPr>
              <a:t>주요 기능</a:t>
            </a:r>
            <a:endParaRPr lang="en-US" altLang="ko-KR" sz="6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4-1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VideoCaptureAPIs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84" y="2276860"/>
            <a:ext cx="7744032" cy="1914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onMouse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지정하는 마우스 콜백 함수에 대해 알아보자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마우스 이벤트가 발생할 때 자동으로 호출되는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형식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MouseCallback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정의되어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네 개의 정수형과 하나의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void*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인자로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void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반환형으로 사용해야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이름을 반드시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onMouse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설정해야 하는 것은 아니며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여러분이 원하는 다른 이름을 사용해도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첫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event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MouseEventTypes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정의된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하나가 전달됨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23" y="3083358"/>
            <a:ext cx="7672388" cy="31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두 번째와 세 번째 인자에는 마우스 이벤트가 발생한 위치의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좌표가 전달됨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네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마우스 이벤트가 발생할 때의 마우스 또는 키보드의 상태 정보를 담고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MouseEventFlags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상수의 논리합 조합이 전달됨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void*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다섯 번째 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설정한 사용자 데이터의 포인터가 전달됨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세 번째 인자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userdata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설정하지 않았다면 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userdata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0(NULL)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전달됨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4-8 </a:t>
            </a:r>
            <a:r>
              <a:rPr lang="en-US" altLang="ko-KR" sz="1600" b="1" dirty="0" err="1" smtClean="0"/>
              <a:t>MouseEventTypes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61646"/>
            <a:ext cx="5975590" cy="4512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4-9 </a:t>
            </a:r>
            <a:r>
              <a:rPr lang="en-US" altLang="ko-KR" sz="1600" b="1" dirty="0" err="1" smtClean="0"/>
              <a:t>MouseEventFlags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80431"/>
            <a:ext cx="7478713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마우스 이벤트를 처리하는 예제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프로그램은 마우스 왼쪽 버튼이 눌리거나 떼어진 좌표를 콘솔 창에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왼쪽 버튼을 누른 상태로 마우스를 움직이면 마우스 움직임 궤적을 영상 위에 노란색으로 표시함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371393"/>
            <a:ext cx="8030705" cy="303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47528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7856475" cy="474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74482" cy="167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563" y="1931218"/>
            <a:ext cx="8148962" cy="3775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마우스로 그린 노란색으로 선이 나타난 것을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배경의 콘솔 창에는 마우스 왼쪽 버튼이 눌린 좌표와 뗀 좌표가 출력된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출력 창 위에서 두 번 마우스를 클릭하여 그림을 그렸기 때문에 콘솔 창에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EVENT_LBUTTONDOWN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EVENT_LBUTTONUP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좌표가 각각 두 번 출력됨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장치를 열 때에도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혹은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사용하는데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함수의 인자에 문자열이 아니라 정수 값을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 나타낸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카메라 장치를 열 때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장치를 사용하려고 할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혹은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전달하는 정수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index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같은 형태로 구성됨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968144"/>
            <a:ext cx="8023255" cy="180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5330031"/>
            <a:ext cx="3454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4-8 </a:t>
            </a:r>
            <a:r>
              <a:rPr lang="ko-KR" altLang="en-US" sz="1600" b="1" dirty="0" smtClean="0"/>
              <a:t>마우스 이벤트 처리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161646"/>
            <a:ext cx="550772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이용하면 함수 몇 개만 호출하여 새로운 창을 만들고 영상을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가끔은 새 창에 영상만 출력하는 것이 아니라 프로그램 동작 중에 사용자 입력을 받을 수 있는 그래픽 사용자 인터페이스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GUI(Graphical User Interface)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추가하고 싶을 때가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다양한 운영 체제에서 동작하는 라이브러리이기 때문에 범용적인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GUI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기능을 제공 하기가 쉽지 않음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Windows, Linux, Mac OS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체제에서 공통으로 사용할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trackbar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인터페이스를 제공함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슬라이더 컨트롤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(slider control)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출력 창에 부착되어 프로그램 동작 중에 사용자가 지정된 범위 안의 값을 선택할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사용자가 지정한 영상 출력 창의 상단에 부착되며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필요한 경우 창 하나에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고유한 이름을 지정해야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이름은 트랙바 왼쪽에 나타남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위치는 사용자가 마우스를 이용하여 이동시킬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위치는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이름 옆에 함께 표시됨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가리킬 수 있는 최대 위치는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 시 지정할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 위치는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고정되어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400507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4-9 </a:t>
            </a:r>
            <a:r>
              <a:rPr lang="ko-KR" altLang="en-US" sz="1600" b="1" dirty="0" err="1" smtClean="0"/>
              <a:t>트랙바</a:t>
            </a:r>
            <a:r>
              <a:rPr lang="ko-KR" altLang="en-US" sz="1600" b="1" dirty="0" smtClean="0"/>
              <a:t> 인터페이스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4350712"/>
            <a:ext cx="59436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트랙바를 생성하려면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createTrackbar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함수의 원형은 다음과 같음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7929977" cy="3546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createTrackbar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다섯 번째 인자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onChange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지정하는 트랙바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함수에 대해 알아보자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위치가 변경될 때 자동으로 호출되는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형식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TrackbarCallback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정의되어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void*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인자 두 개를 가지며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반환형은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void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형태로 정의해야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첫 번째 인자에는 현재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 정보가 전달됨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createTrackbar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지정한 사용자 데이터 포인터 값이 전달됨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이름은 사용자 마음대로 지정해도 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 목록과 반환형은 반드시 정해진 형태를 따라야 함</a:t>
            </a: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6419850" cy="28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8093" y="5345499"/>
            <a:ext cx="5871008" cy="28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프로그램은 그레이스케일 레벨을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단계로 보여 줌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385" y="2139685"/>
            <a:ext cx="774210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926364" cy="419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1915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실행되면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왼쪽 그림처럼 전체가 완전히 검은색으로 채워진 영상이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마우스를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위치를 조정하면 그에 해당하는 밝기로 영상이 변경됨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79532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4-10 </a:t>
            </a:r>
            <a:r>
              <a:rPr lang="ko-KR" altLang="en-US" sz="1600" b="1" dirty="0" err="1" smtClean="0"/>
              <a:t>트랙바를</a:t>
            </a:r>
            <a:r>
              <a:rPr lang="ko-KR" altLang="en-US" sz="1600" b="1" dirty="0" smtClean="0"/>
              <a:t> 이용하여 </a:t>
            </a:r>
            <a:r>
              <a:rPr lang="ko-KR" altLang="en-US" sz="1600" b="1" dirty="0" err="1" smtClean="0"/>
              <a:t>그레이스케일</a:t>
            </a:r>
            <a:r>
              <a:rPr lang="ko-KR" altLang="en-US" sz="1600" b="1" dirty="0" smtClean="0"/>
              <a:t> 레벨 표현하기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146684"/>
            <a:ext cx="5832258" cy="3393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위치를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getTrackbarPos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위치를 강제로 특정 위치로 옮기고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setTrackbarPos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3358"/>
            <a:ext cx="8049007" cy="319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컴퓨터에 한 대의 카메라만 연결되어 있다면 이 카메라의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대 이상의 카메라가 연결되어 있다면 각각의 카메라는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같거나 큰 정수를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가짐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domain_offset_id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카메라 장치를 사용하는 방식을 표현하는 정수 값임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VideoCaptureAPIs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domain_offset_id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자동 선택을 의미하는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0(CAP_ANY)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index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결국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값으로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컴퓨터에 연결된 기본 카메라를 사용하려면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index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대의 카메라가 연결되어 있다면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또는 동영상 파일 열기를 수행한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isOpened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열기 작업이 성공적으로 수행되었는지 확인하는 것이 좋음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2530" y="5099603"/>
            <a:ext cx="7779567" cy="99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4.4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데이터 파일 입출력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저장된 영상 데이터는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imwrite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BMP, JPG, PNG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영상 파일로 저장할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영상 데이터가 아니라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int,float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일반적인 행렬은 영상 파일 형식으로 저장할 수 없음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일반적인 행렬을 범용적인 데이터 저장 방식으로 저장하고 불러오는 기능을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객체뿐만 아니라 일반적인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XML, YAML, 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파일 형식으로 저장하는 기능을 제공함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데이터 파일 입출력은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담당함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사용하는 데이터의 파일 입출력 기능을 캡슐화하여 지원하는 클래스임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37716"/>
            <a:ext cx="7859255" cy="3168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38088"/>
            <a:ext cx="8005544" cy="395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33901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저장하거나 읽어 오려면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단순히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하나 선언하는 방식으로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실제 사용할 파일을 열어야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25751"/>
            <a:ext cx="1513320" cy="30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4350712"/>
            <a:ext cx="7987843" cy="198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파일 열기 모드를 결정함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::mode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세 번째 인자에는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형식을 지정하는 문자열을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값이 설정되어 있으므로 생략할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8660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4-10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FileStorage</a:t>
            </a:r>
            <a:r>
              <a:rPr lang="en-US" altLang="ko-KR" sz="1600" b="1" dirty="0" smtClean="0"/>
              <a:t>::mode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60" y="3800860"/>
            <a:ext cx="8290165" cy="2335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선언함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mydata.json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쓰기 모드로 열기 위해서는 다음과 같이 소스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함수와 같은 형식의 인자를 갖는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 적혀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객체 생성과 동시에 데이터 파일을 특정 모드로 열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앞에서 두 줄로 작성한 예제 코드는 다음과 같이 한 줄로 쓸 수 있음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4402138" cy="587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6830" y="4974400"/>
            <a:ext cx="5471415" cy="358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데이터 파일 열기를 시도한 후에는 해당 파일이 정상적으로 열렸는지 확인 하는 것이 좋음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사용하여 파일을 열 경우에는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검사하여 정상 동작을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객체 생성과 파일 열기를 한꺼번에 수행하는 경우에는 파일이 정상적으로 열렸는지를 따로 확인해야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사용할 수 있는 함수가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isOpened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사용할 파일이 정상적으로 열린 상태이면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반환함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938" y="4350712"/>
            <a:ext cx="7944980" cy="936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입출력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FileStorage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정상적으로 열렸다면 이제 데이터를 쓰거나 읽는 작업을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파일에 데이터를 저장할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파일로부터 데이터를 읽어 오는 작업을 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이용하여 파일 입출력 작업이 완료되면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 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사용하고 있던 파일을 닫고 메모리 버퍼를 해제함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5650" y="4062677"/>
            <a:ext cx="7959268" cy="55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장치 또는 동영상 파일의 사용이 끝나면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호출하여 사용하던 자원을 해제해야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소멸자에도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마찬가지로 사용하고 있던 자원을 모두 해제하는 코드가 들어가 있어서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소멸할 때 자동으로 열려 있던 카메라 장치 또는 동영상 파일이 닫히게 됨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373740"/>
            <a:ext cx="7801648" cy="51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XML/YAML/JSON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쓰기 모드로 열었다면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STL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형식의 데이터를 파일에 저장할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데이터를 파일에 저장할 때에는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객체에 데이터를 저장할 때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 원형은 다음과 같음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645881"/>
            <a:ext cx="8002587" cy="254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재정의는 함수 템플릿으로 구성되어 있어서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데이터와 함께 사용될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char,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string, vector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Mat, Scalar, Point, Size,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클래스 객체를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파일에 여러 개의 데이터를 저장할 때에는 데이터의 구분을 위한 문자열 형식의 이름을 함께 저장함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데이터 이름을 먼저 저장한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저장할 데이터를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쓰기 모드로 생성된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객체임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581140"/>
            <a:ext cx="1761976" cy="960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함께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함수는 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참조 형태로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앞에서 데이터의 이름과 값을 저장하기 위해 두 줄로 작성한 코드는 다음과 같이 한 줄의 코드로 바꿔 쓸 수 있음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4697"/>
            <a:ext cx="2384858" cy="57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writeData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STL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형식으로 저장함</a:t>
            </a: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507288"/>
            <a:ext cx="8016418" cy="348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74482" cy="278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46874" cy="4447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mydata.json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문법을 이용하여 각각의 데이터가 저장되어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데이터는 이름과 값이 콜론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(:)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구분되어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문자열과 정수형 데이터는 하나의 값 형태로 저장됨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형식의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대괄호를 이용한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 형태로 저장됨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{}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중괄호를 이용하는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형식으로 저장됨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4-11 </a:t>
            </a:r>
            <a:r>
              <a:rPr lang="en-US" altLang="ko-KR" sz="1600" b="1" dirty="0" err="1" smtClean="0"/>
              <a:t>mydata.json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파일 내용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33003" cy="369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의해 다양한 형식의 데이터 파일이 정상적으로 생성되는 것을 확인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저장된 파일은 추후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다시 읽어 올 수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4-12 mydata.xml </a:t>
            </a:r>
            <a:r>
              <a:rPr lang="ko-KR" altLang="en-US" sz="1600" b="1" dirty="0" smtClean="0"/>
              <a:t>파일 내용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795" y="2845339"/>
            <a:ext cx="7176197" cy="37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4-13 mydata.yml </a:t>
            </a:r>
            <a:r>
              <a:rPr lang="ko-KR" altLang="en-US" sz="1600" b="1" dirty="0" smtClean="0"/>
              <a:t>파일 내용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190153" cy="3173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카메라 또는 동영상 파일로부터 한 프레임의 정지 영상을 받아 오는 방법에 대해 알아봄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카메라 또는 동영상 파일을 정상적으로 열었다면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후에는 공통의 멤버 함수를 사용하여 프레임을 받아 올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한 프레임을 받아 오기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::operator &gt;&gt;()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 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659428"/>
            <a:ext cx="7687348" cy="145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데이터 파일을 읽어 오려면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실제 사용할 데이터 파일을 읽기 모드로 열어야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중에서 파일 이름과 열기 모드를 지정하는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두 가지 작업을 한꺼번에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선언함과 동시에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mydata.json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읽기 모드로 여는 예제 코드임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970" y="4005070"/>
            <a:ext cx="5214240" cy="285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XML/YAML/JSON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읽기 모드로 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파일 전체를 분석하여 계층적 구조를 갖는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(node)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집합을 구성함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이름과 값으로 구성되어 있는 하나의 데이터를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하나의 정수 혹은 문자열을 저장하고 있는 경우도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데이터의 집합으로 구성되기도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이러한 노드를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이름으로 저장되어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접근하려면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::operator[]()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사용함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4293105"/>
            <a:ext cx="7930236" cy="1185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이름을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얻어 온 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저장된 데이터 값을 받아 올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객체와 함께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 원형은 다음과 같음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7932812" cy="218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재정의된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함수를 사용하여 데이터를 읽어 오려면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왼쪽에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FileNode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이름을 씀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오른쪽에는 받아 올 데이터 형식에 맞는 변수 이름을 적음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읽기 모드로 생성된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임시로 사용된 후 필요가 없어지므로 굳이 변수로 선언하여 사용하지 않는 것이 일반적임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19839"/>
            <a:ext cx="2842058" cy="885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7548" y="4696354"/>
            <a:ext cx="1994277" cy="60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readData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FileStorage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파일로부터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STL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등을 읽어 옴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507288"/>
            <a:ext cx="7978591" cy="288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67405"/>
            <a:ext cx="8267057" cy="4499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16004"/>
            <a:ext cx="8131631" cy="422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파일 불러오기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mydata.json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파일의 내용을 제대로 읽어서 화면에 출력한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4-14 </a:t>
            </a:r>
            <a:r>
              <a:rPr lang="ko-KR" altLang="en-US" sz="1600" b="1" dirty="0" smtClean="0"/>
              <a:t>파일로부터 데이터 불러오기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227" y="2564895"/>
            <a:ext cx="8154724" cy="236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4.5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유용한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기능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임의의 모양을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설정을 위하여 일부 행렬 연산 함수에 대하여 마스크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(mask)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연산을 지원함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연산을 지원하는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보통 입력 영상과 크기가 같고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마스크 영상을 함께 인자로 전달받음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영상이 주어질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영상의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아닌 좌표에 대해서만 연산이 수행됨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마스크 영상은 사람의 눈으로도 구분이 쉽도록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구성된 흑백 영상이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마스크 연산을 지원하는 함수임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107" y="4618467"/>
            <a:ext cx="7958811" cy="180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모두 카메라 또는 동영상 파일로부터 다음 프레임을 받아 와서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형식의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재정의는 함수 내부에서 명시적으로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호출하는 형태로 구현되어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재정의가 하는 일은 완전히 같지만 사용하는 방법만 다른 형태임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컴퓨터에 연결된 기본 카메라로부터 한 프레임의 정지 영상을 받아 오려면 다음과 같은 형태로 코드를 작성함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1851" y="4293105"/>
            <a:ext cx="3450150" cy="130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mask_setTo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일부 영역에 대해서만 픽셀 값을 노란색으로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노란색으로 설정할 영역 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mask_smile.bmp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제공함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8013692" cy="322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85165" cy="392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중앙에 웃는 얼굴 부분이 흰색으로 설정되어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영역은 픽셀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검은색으로 채워져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영상에서 흰색으로 표시된 영역에 대해서만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픽셀이 노란색으로 설정된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4-15 </a:t>
            </a:r>
            <a:r>
              <a:rPr lang="ko-KR" altLang="en-US" sz="1600" b="1" dirty="0" smtClean="0"/>
              <a:t>마스크 연산을 이용한 픽셀 값 설정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371393"/>
            <a:ext cx="6017538" cy="315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가지 형태로 정의되어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복사할 대상 행렬 하나만 인자로 받음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하나는 복사할 대상 행렬과 마스크 영상 두 개를 인자로 받음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마스크 연산을 지원하는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140965"/>
            <a:ext cx="7858798" cy="170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mask_copyTo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utils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7625821" cy="3935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01013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airplane.bmp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저장된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mask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mask_plane.bmp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저장된 영상임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그레이스케일 영상이며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비행기가 있는 위치에서만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나머지 영역은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왼쪽에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field.bmp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저장된 들판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src.copyTo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mask)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수행하면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오른쪽에 나타난 형태로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변경됨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흰색으로 표현된 위치에서만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픽셀 값이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 복사됨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서로 크기와 타입이 같기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src.copyTo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mask)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코드가 실행될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새로 생성되거나 초기화되지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오직 마스크 영상에 의해 지정된 비행기 영역 픽셀 값만 복사됨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마스크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mask_copyTo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실행되면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오른쪽에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화면에 출력됨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4-16 </a:t>
            </a:r>
            <a:r>
              <a:rPr lang="en-US" altLang="ko-KR" sz="1600" b="1" dirty="0" err="1" smtClean="0"/>
              <a:t>mask_op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함수의 동작 원리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80109"/>
            <a:ext cx="7691591" cy="345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영상 처리 시스템은 대용량 영상 데이터를 다루고 복잡한 알고리즘 연산을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단계로 구성된 영상 처리 시스템을 개발하는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단계에서 소요되는 연산 시간을 측정하고 시간이 오래 걸리는 부분을 찾아 개선하는 시스템 최적화 작업이 필수적임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머신 비전 분야처럼 실시간 연산을 필요로 하는 시스템을 만드는 경우에는 각 단계의 연산 시간을 제대로 측정하여 분석하는 작업은 매우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비전 분야의 특성을 충족시키기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정밀한 시간 측정 방법을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원래 특정 프로그램의 동작 시간을 측정하는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작성 방법은 운영 체제마다 각기 다르지만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이용하면 운영 체제에 상관없이 통일된 인터페이스 함수를 사용하여 연산 시간을 측정할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getTickFrequency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특정 연산의 수행 시간을 측정함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컴퓨터 시스템의 특정 시점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컴퓨터 부팅 시점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현재까지 발생한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(tick)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횟수를 반환함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횟수는 컴퓨터 시스템에서 발생하는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(clock)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매우 빠르게 증가하는 성능 측정 계수를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여러분이 사용하고 있는 컴퓨터 성능에 따라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횟수는 빠르게 증가할 수도 있고 조금 느리게 증가할 수도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반환형으로 사용되는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int64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정수를 저장하기 위해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9535" y="2191346"/>
            <a:ext cx="7802562" cy="9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코드에서는 첫 번째 프레임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::operator &gt;&gt;()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함수를 사용하여 받아 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프레임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::read()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받았음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이 책에서 제시하는 예제 코드에서는 대부분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::operator &gt;&gt;()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이용하여 프레임을 받아 오는 방식을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열려 있는 카메라 장치 또는 동영상 파일로부터 여러 가지 정보를 받아 오기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::get()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4040008"/>
            <a:ext cx="7816393" cy="123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특정 연산에 걸리는 시간을 측정하기 위해서는 특정 연산 수행 전에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저장해 놓음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 후에 다시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구하여 그 차이를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 차이 값은 사용하고 있는 컴퓨터 시스템의 성능에 따라 다르게 측정됨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연산 시간을 알아내기 위해서는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 차이를 시스템의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주파수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(tick frequency)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나누는 작업이 동반되어야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주파수란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 동안 발생하는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의미함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getTickFrequency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시스템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주파수를 구할 수 있음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408319"/>
            <a:ext cx="7860450" cy="94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연산이 수행되는 시간을 측정하기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getTickFrequency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같이 조합해서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특정 함수가 수행되는 시간을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밀리초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단위로 측정하려면 다음과 같이 코드를 작성함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81397"/>
            <a:ext cx="5275314" cy="18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getTickFrequency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조합하여 사용하면 특정 연산 시간을 정확하게 측정할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함수의 이름과 사용법이 초보자에게는 다소 생소하게 느껴지기도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3.2.0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 연산 시간 측정을 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클래스를 새롭게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직관적인 이름의 시간 측정 멤버 함수를 가지고 있어서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초보자도 쉽게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83655"/>
            <a:ext cx="8032076" cy="4425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552" y="1873611"/>
            <a:ext cx="8173580" cy="318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특정 연산이 수행되는 시간을 측정하려면 다음과 같은 형태로 소스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3424254" cy="223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연산 시간을 측정하기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변수를 먼저 선언해야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측정을 시작하는 위치에서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tm.start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측정을 마치는 위치에서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my_func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호출 전후에 각각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tm.start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tm.start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호출된 시점부터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tm.stop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호출된 시점까지의 시간 간격은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TickMeter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내부 멤버 변수에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시간 간격을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밀리초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단위로 받아 오기 위하여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tm.getTimeMilli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time_inverse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직접 반전시키고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소요되는 연산 시간을 측정하여 콘솔 창에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time_inverse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utils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5012" y="2984187"/>
            <a:ext cx="8037513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98" y="1816004"/>
            <a:ext cx="8062913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16004"/>
            <a:ext cx="4635500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열거된 상수 중에는 동영상 파일에서만 동작하는 속성도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카메라에 대해서만 사용할 수 있는 속성도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몇몇 속성은 실제 사용하는 카메라 하드웨어와 드라이버가 지원해야 동작하는 속성도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4-2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VideoCaptureProperties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256179"/>
            <a:ext cx="8024813" cy="238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연산 시간 측정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소스 코드의 연산 시간을 측정하는 코드이므로 릴리스 모드로 빌드하여 실행해야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디버그 모드로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경우에는 디버깅을 위한 연산이 추가되기 때문에 영상 처리만을 위한 정확한 연산 시간을 측정할 수 없음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정의된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utils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릴리스 모드에서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time_inverse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실행한 결과 화면을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실행 시간은 인텔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i5-7500 3.4GHz CPU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탑재한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측정된 결과임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4293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4-17 </a:t>
            </a:r>
            <a:r>
              <a:rPr lang="ko-KR" altLang="en-US" sz="1600" b="1" dirty="0" smtClean="0"/>
              <a:t>영상의 반전 시간 측정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4638747"/>
            <a:ext cx="7707313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sum(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mean(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주어진 행렬의 전체 원소 합 또는 평균을 구하는 일은 종종 필요함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합을 구하고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sum()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평균을 구하고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mean()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이하의 행렬에 대해서만 동작하며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합과 평균을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반환함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140965"/>
            <a:ext cx="8058997" cy="2916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sum(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mean(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mean()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마스크 연산을 지원하므로 필요한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지정하여 특정 영역의 원소 평균을 구할 수도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sum()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mean()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행렬의 합 또는 평균을 구할 때에는 이들 함수의 반환형이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점을 기억해야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입력 행렬이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행렬이라면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첫 번째 원소에 행렬 합 또는 평균이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영상이라면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처음 세 원소에 각각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성분의 합 또는 평균이 저장됨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sum(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함수와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mean(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대하여 모든 픽셀 값의 합과 평균을 구하는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sum(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첫 번째 원소 값을 참조하기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sum(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추가로 붙여서 코드를 작성함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코드를 실행하면 콘솔 창에 다음 문자열이 출력됨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50292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753961"/>
            <a:ext cx="1435100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minMaxLoc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다음으로 살펴볼 함수는 주어진 행렬의 최솟값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최댓값을 찾는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최솟값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최댓값이 있는 좌표 정보도 함께 알아낼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852930"/>
            <a:ext cx="7973555" cy="286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minMaxLoc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최소 그레이스케일 값과 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해당 좌표를 출력하려면 다음과 같이 코드를 작성할 수 있음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287" y="2507288"/>
            <a:ext cx="58166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minMaxLoc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최솟값과 최댓값을 받을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maxVal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형으로 선언함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최솟값과 최댓값 위치를 받을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minPos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maxPos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인자에는 해당 변수의 주소를 넘겨주어야 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함께 사용한 것을 확인하기 바람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27051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normalize(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다음으로는 행렬의 노름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(norm)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정규화하거나 또는 원소 값 범위를 특정 범위로 정규화할 때 사용할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normalize()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대해 알아보자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normalize()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37716"/>
            <a:ext cx="7905213" cy="332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normalize(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normalize()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norm_type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따라 동작이 결정됨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norm_type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NORM_INF, NORM_L1,NORM_L2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||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||L alpha ( =Inf,1,2) p = 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수식을 만족하도록 입력 행렬 원소 값의 크기를 조정함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norm_type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NORM_MINMAX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최솟값이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alpha,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최댓값이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beta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되도록 모든 원소 값 크기를 조절함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NORM_MINMAX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normalize()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실수로 구성된 행렬을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형태로 변환하고자 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normalize()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유용함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284480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normalize(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정수 행렬로 변환하려면 다음과 같이 코드를 작성함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602413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4-2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VideoCaptureProperties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96378"/>
            <a:ext cx="7484714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normalize(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코드는 주어진 행렬의 최솟값은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최댓값은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되도록 크기를 조정하고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행렬의 타입이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 변경함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최솟값이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최댓값이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범위가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범위가 되도록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값을 선형 변환함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025751"/>
            <a:ext cx="3175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cvRound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처리를 수행하다 보면 내부 연산은 실수를 사용하고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최종적인 결과는 정수로 변환하는 경우가 종종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 값을 정수로 변환할 때는 주로 반올림을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실수 값의 반올림 연산을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403839"/>
            <a:ext cx="8030705" cy="152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cvRound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value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인자의 소수점 아래가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크면 올림을 수행하고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내림을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소수점 아래가 정확하게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경우에는 가장 가까운 짝수로 반올림을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실수의 올림을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cvCeil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실수의 내림을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cvFloor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cvCeil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cvFloor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네임스페이스로 선언되지 않은 전역 함수임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cvRound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예제 코드임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6388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유용한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함수 사용법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cvRound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코드의 실행 결과는 다음과 같음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19558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시스템 기본 카메라를 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카메라의 기본 프레임 크기를 확인하려면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::get()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카메라 또는 동영상 파일 속성을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코드에서 정수형 변수에 프레임 크기를 저장하려면 반올림하여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정수형으로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소스 코드에서 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cvRound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반올림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프레임 가로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프레임 세로 크기가 저장됨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577" y="2449681"/>
            <a:ext cx="5214240" cy="1235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4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en-US" altLang="ko-KR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OpenCV</a:t>
            </a:r>
            <a:r>
              <a:rPr lang="en-US" altLang="ko-KR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주요 기능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카메라와 동영상 파일 다루기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다양한 그리기 함수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이벤트 처리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4.4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파일 입출력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4.5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유용한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기능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::get()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반대로 현재 열려 있는 카메라 또는 비디오 파일 재생과 관련된 속성 값을 설정할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::set()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::set()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속성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VideoCaptureProperties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상수를 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video.mp4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열어서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프레임으로 이동하려면 다음과 같이 코드를 작성함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024" y="2449681"/>
            <a:ext cx="7773073" cy="1453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0727" y="5330031"/>
            <a:ext cx="3699308" cy="63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이용하려면 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단순히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하나 선언하는 방식으로 생성할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변수를 하나 선언함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사용할 카메라 장치를 열어야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컴퓨터에 연결되어 있는 기본 카메라를 사용하려면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객체 생성과 동시에 카메라 장치를 열 수 있는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지원하므로 앞에서 두 줄로 쓴 코드는 다음과 같이 한 줄로 쓸 수 있음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062677"/>
            <a:ext cx="1935152" cy="58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329238"/>
            <a:ext cx="2094475" cy="31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선언하고 기본 카메라 장치를 사용하도록 코드를 작성하였지만 실제로 카메라 장치가 사용 가능한 상태로 열렸는지 확인하는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장치가 정상적으로 열렸는지는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isOpened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isOpened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반환하면 카메라 장치를 사용할 수 없는 상태이므로 예외 처리 코드를 추가하는 것이 좋음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659428"/>
            <a:ext cx="4127933" cy="124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장치를 사용할 수 있는 상태라면 이제 카메라 장치로부터 프레임을 받아 올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프레임은 한 장의 정지 영상을 의미하기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객체에 저장할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영상은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화면에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카메라로부터 일정 시간 간격마다 프레임을 받아 와서 화면에 출력하는 예제 코드임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2777726" cy="200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 사용자가 키보드의 특정 키를 누를 때 종료 할 수 있도록 코드를 추가하는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혹시라도 카메라에서 정지 영상 프레임을 제대로 받아 오지 못하는 경우에 대한 예외 처리도 추가하는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예외 처리 코드를 추가한 소스 코드는 다음과 같음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1719783" cy="90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262919"/>
            <a:ext cx="3738207" cy="221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while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 카메라로부터 프레임을 받아 왔다면 이후 각 프레임에 다양한 정지 영상 처리 기법을 적용할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카메라의 매 프레임에 대하여 영상의 반전을 수행하고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화면에 같이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영상 처리 기법을 적용하여 사람의 얼굴을 검출하는 등 작업도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 및 동영상 처리는 결국 매 프레임에 대한 정지 영상 처리와 같은 구조임을 기억하기 바람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함수에는 카메라로부터 받아 온 매 프레임에 대해 반전 영상을 생성하고 화면에 출력하는 코드가 추가되어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ch04/video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083358"/>
            <a:ext cx="7587336" cy="314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16004"/>
            <a:ext cx="7416800" cy="477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756" y="1931218"/>
            <a:ext cx="8133769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정상적으로 실행되면 카메라로부터 매 프레임을 받아 와서 원본 프레임과 반전된 프레임을 각각 화면에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창에는 해당 프레임의 가로 크기와 세로 크기를 픽셀 단위로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Esc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누르면 카메라 동작을 종료하고 모든 창을 닫음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컴퓨터에 카메라가 제대로 연결되어 있지 않거나 다른 프로그램이 카메라를 사용하고 있는 상태라면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Camera open failed!”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문자열을 출력하고 함수가 종료됨</a:t>
            </a: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4.1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카메라와 동영상 파일 다루기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카메라 입력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8882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4-1 </a:t>
            </a:r>
            <a:r>
              <a:rPr lang="ko-KR" altLang="en-US" sz="1600" b="1" dirty="0" smtClean="0"/>
              <a:t>카메라 입력 처리 예제 프로그램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334467"/>
            <a:ext cx="7516355" cy="3906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동영상 파일은 고유의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(codec)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이용하여 압축된 형태로 저장됨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복잡한 알고리즘을 이용하여 대용량 동영상 데이터를 압축함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반대로 압축을 해제하여 프레임을 받아 오는 기능을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알고리즘으로 압축된 동영상 파일을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프로그램에서 불러오는 것은 결코 간단한 작업이 아님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현재 널리 사용되고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MPEG-4, H.264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해석 기능을 제공하기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사용하면 동영상 파일을 쉽게 불러와서 사용할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동영상 파일을 다루는 방법은 앞서 살펴본 카메라 입력 처리하는 방법과 매우 비슷함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파일을 다룰 때에도 우선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동영상 파일을 여는 작업을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동영상 파일의 이름을 문자열 형태로 받게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프로그램 작업 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video.mp4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줄로 작성된 코드는 동영상 파일 이름을 인자로 갖는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한 줄로 바꿔 쓸 수 있음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2327708" cy="60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1857" y="4420091"/>
            <a:ext cx="3357322" cy="3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파일은 모두 나름대로의 초당 프레임 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FPS(frames per second)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파일을 재생하는 프로그램을 만들 경우 해당 동영상의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고려하지 않으면 동영상이 너무 빠르거나 느리게 재생되는 경우가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동영상을 적절한 속도로 재생하려면 동영상의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참고해야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확인하는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이용하면 매 프레임 사이의 시간 간격을 계산할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값은 다음과 같이 간단한 산수를 통해 계산됨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초당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프레임을 재생하는 동영상의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delay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매 프레임을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33ms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간격으로 출력해야 함을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구한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delay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이후 동영상 프레임을 받아 와서 화면에 출력하는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인자로 사용됨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717035"/>
            <a:ext cx="3655988" cy="34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696354"/>
            <a:ext cx="3162300" cy="25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프로그램 실행 폴더에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stopwatch.avi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불러와서 원본 프레임과 반전된 프레임을 함께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동영상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ch04/video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066465"/>
            <a:ext cx="8059280" cy="272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16004"/>
            <a:ext cx="7986935" cy="4269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14484" cy="3356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73611"/>
            <a:ext cx="8028682" cy="324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정상적으로 실행되면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stopwatch.avi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파일로부터 매 프레임을 받아 와서 원본 프레임과 반전된 프레임을 각각 화면에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창에는 프레임의 가로 크기와 세로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프레임 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출력됨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프레임이 모두 출력되면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video_in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자동으로 종료됨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이용한 동영상 재생 시에는 동영상에 포함된 오디오는 출력되지 않음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처리하기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4-2 </a:t>
            </a:r>
            <a:r>
              <a:rPr lang="ko-KR" altLang="en-US" sz="1600" b="1" dirty="0" smtClean="0"/>
              <a:t>동영상 파일 처리 예제 프로그램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19253"/>
            <a:ext cx="7548489" cy="4326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동영상이란 일련의 정지 영상을 압축하여 파일로 저장한 형태임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동영상에 저장되어 있는 일련의 정지 영상을 프레임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(frame)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동영상을 처리하는 작업은 동영상에서 프레임을 추출한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프레임에 영상 처리 기법을 적용하는 형태로 이루어짐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컴퓨터에 연결된 카메라 장치를 사용하는 작업도 카메라로부터 일정 시간 간격으로 정지 영상 프레임을 받아 와서 처리하는 형태임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카메라와 동영상 파일을 다루는 작업은 연속적인 프레임 영상을 받아 와서 처리한다는 공통점이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하나의 클래스를 이용하여 카메라 또는 동영상 파일로부터 정지 영상 프레임을 받아 올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카메라 및 동영상 파일의 프레임을 받아 오는 기능뿐만 아니라 일련의 프레임을 동영상 파일로 저장하는 기능도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동영상 파일을 생성하고 프레임을 저장하기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3025751"/>
            <a:ext cx="7888287" cy="239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0" y="1873611"/>
            <a:ext cx="8160207" cy="42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931218"/>
            <a:ext cx="796131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동영상 파일을 만들려면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생성하려면 단순히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변수를 선언하면 됨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3644" y="2852930"/>
            <a:ext cx="2113395" cy="30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생성하였으면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저장할 동영상 파일을 쓰기 모드로 열어야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7950074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인자의 이름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 코드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(four character code)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약자이며 말 그대로 네 개의 문자로 구성된 코드임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동영상 파일의 코덱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압축 방식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혹은 픽셀 포맷 등을 정의하는 정수 값이며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표현하는 네 개의 문자를 묶어서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정수 값은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생성할 수 있음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29000"/>
            <a:ext cx="7901661" cy="120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생성할 수 있는 주요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fourcc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코드와 관련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정보를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정리함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4-3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fourcc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코드와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769978"/>
            <a:ext cx="6903821" cy="376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DivX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MPEG-4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output.avi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파일을 생성하려면 다음과 같은 형태로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FPS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프레임 크기를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같은 인자 구성을 갖는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지원하기 때문에 앞에서 두 줄로 쓴 코드는 다음과 같이 한 줄의 코드로 바꿔 쓸 수 있음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2489" y="2449681"/>
            <a:ext cx="5570970" cy="906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250" y="4408319"/>
            <a:ext cx="6175375" cy="29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열려 있는 동영상 파일에 새로운 프레임을 추가하기 위해서는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::write()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::write()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프레임을 추가할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 추가하는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프레임 크기는 동영상 파일을 생성할 때 지정했던 프레임 크기와 같아야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컬러로 설정된 동영상 파일에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추가하면 정상적으로 저장되지 않으므로 주의해야 함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682" y="2449681"/>
            <a:ext cx="7930236" cy="1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프레임 저장이 완료되었으면 열려 있던 파일을 닫는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소멸자에서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::release()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소멸되면 자동으로 파일이 닫힘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083358"/>
            <a:ext cx="8030248" cy="53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변수는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protected: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모드로 선언되어 있어서 사용자가 직접 접근할 수 없으며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표시를 생략함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2449681"/>
            <a:ext cx="7555052" cy="359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실제로 동영상 파일을 생성하는 예제 소스 코드를 만들어 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camera_in_video_out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컴퓨터에 연결된 카메라로부터 프레임을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입력받고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프레임을 반전한 영상을 이용하여 동영상 파일을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카메라 장치를 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VideoWriter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반전된 동영상 파일을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camera_in_video_out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ch04/video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87267" cy="379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16004"/>
            <a:ext cx="7931607" cy="4724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1941" y="1846960"/>
            <a:ext cx="8140584" cy="411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097713" cy="328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camera_in_video_out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실행하면 화면에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inversed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이름을 가진 창이 나타나고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 카메라 입력 프레임과 반전된 프레임 영상을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키보드의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Esc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누르면 창이 사라지면서 함수가 종료됨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종료된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탐색기를 이용하여 프로그램 실행 폴더로 이동하면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output.avi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생성된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DivX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저장된 동영상 파일이며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동영상 재생 프로그램에서 재생할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동영상 파일 저장하기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녹화된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output.avi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Media Player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재생하는 화면임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4-3 </a:t>
            </a:r>
            <a:r>
              <a:rPr lang="ko-KR" altLang="en-US" sz="1600" b="1" dirty="0" smtClean="0"/>
              <a:t>녹화된 </a:t>
            </a:r>
            <a:r>
              <a:rPr lang="en-US" altLang="ko-KR" sz="1600" b="1" dirty="0" smtClean="0"/>
              <a:t>output.avi </a:t>
            </a:r>
            <a:r>
              <a:rPr lang="ko-KR" altLang="en-US" sz="1600" b="1" dirty="0" smtClean="0"/>
              <a:t>파일을 </a:t>
            </a:r>
            <a:r>
              <a:rPr lang="en-US" altLang="ko-KR" sz="1600" b="1" dirty="0" smtClean="0"/>
              <a:t>Windows Media Player</a:t>
            </a:r>
            <a:r>
              <a:rPr lang="ko-KR" altLang="en-US" sz="1600" b="1" dirty="0" smtClean="0"/>
              <a:t>에서 재생하기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4774983" cy="3817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4.2 </a:t>
            </a:r>
            <a:r>
              <a:rPr lang="ko-KR" altLang="en-US" sz="2600" dirty="0" smtClean="0">
                <a:solidFill>
                  <a:schemeClr val="accent5"/>
                </a:solidFill>
              </a:rPr>
              <a:t>다양한 그리기 함수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그리기 함수는 영상 위에 직선을 그리는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네임스페이스에서 선언되어 있지만 이 책에서는 간단히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함수라고 표기하겠음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95323"/>
            <a:ext cx="8016418" cy="2902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4-4 </a:t>
            </a:r>
            <a:r>
              <a:rPr lang="en-US" altLang="ko-KR" sz="1600" b="1" dirty="0" err="1" smtClean="0"/>
              <a:t>LineTypes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63" y="2276860"/>
            <a:ext cx="7590078" cy="248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73611"/>
            <a:ext cx="7770708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0719" y="4869175"/>
            <a:ext cx="7999413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화살표 형태의 직선을 그려야 하는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arrowedLine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이용하면 편리함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225" y="2219253"/>
            <a:ext cx="7930693" cy="3116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중에서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drawMarker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직선 그리기 함수를 이용하여 다양한 모양의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(marker)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그림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449681"/>
            <a:ext cx="7870781" cy="309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drawMarker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사용할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MarkerTypes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상수와 의미를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4-5 </a:t>
            </a:r>
            <a:r>
              <a:rPr lang="en-US" altLang="ko-KR" sz="1600" b="1" dirty="0" err="1" smtClean="0"/>
              <a:t>MarkerTypes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18" y="2795323"/>
            <a:ext cx="8146686" cy="314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drawLines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흰색으로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400×400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영상에 다양한 직선과 화살표 등을 그리고 화면에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drawLines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ch04/drawing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9251"/>
            <a:ext cx="8040799" cy="3277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159750" cy="3826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8264432" cy="4313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4-4 </a:t>
            </a:r>
            <a:r>
              <a:rPr lang="ko-KR" altLang="en-US" sz="1600" b="1" dirty="0" smtClean="0"/>
              <a:t>직선 그리기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516" y="2277966"/>
            <a:ext cx="6704013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수평선 중에서 맨 위의 빨간색 직선은 선 두께를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지정하여 그린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보라색과 파란색 직선은 선 두께를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지정하여 그린 결과임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사선 중에서 맨 위의 빨간색 사선은 직선 타입을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지정한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가운데 보라색 사선은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그린 직선임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파란색 사선은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LINE_AA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그린 직선임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그린 직선은 상하좌우 네 방향으로 픽셀이 연결되어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직선은 픽셀이 대각선 방향으로도 연결되어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LINE_AA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그린 파란색 사선은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안티에일리어싱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(anti-aliasing)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기법이 적용되어 다소 부드럽게 직선이 그려진 것을 확인할 수 있음</a:t>
            </a: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다양한 그리기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직선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위의 빨간색 화살표 직선과 가운데 보라색 화살표 직선은 길이만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다를뿐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그리는 방식은 동일하게 코드가 입력되어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보라색 직선의 길이가 빨간색보다 길기 때문에 보라색 직선의 화살표 크기가 더욱 크게 그려진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길이가 긴 직선에 대해서 화살표 크기를 작게 그리려면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arrowedLine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맨 마지막 인자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tipLength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기본값인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작게 지정하면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맨 아래에 그려진 일곱 개의 도형은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drawMarker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그려진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마커임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왼쪽부터 차례대로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MARKER_CROSS, MARKER_TILTED_CROSS, MARKER_STAR, MARKER_DIAMOND, MARKER_SQUARE, MARKER_TRIANGLE_UP, MARKER_TRIANGLE_DOWN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마커 종류로 그린 결과임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도형 그리기 함수를 이용하여 외곽선으로 이루어진 도형뿐만 아니라 내부가 채워진 도형도 그릴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영상에 사각형을 그리는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rectangle()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그림을 그릴 사각형 정보는 사각형의 대각 위치에 있는 두 꼭지점 좌표를 이용하거나 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객체를 이용하여 전달할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동영상 파일을 불러오려면 처음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동영상 파일 이름을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호출해야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::open()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 원형은 다음과 같음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5994" y="3632753"/>
            <a:ext cx="7796103" cy="169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두 가지 형식의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rectangle()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1088"/>
            <a:ext cx="7758786" cy="357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원을 그리는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circle()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원을 그리기 위해서는 원의 중심점 좌표와 반지름을 지정해야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circle()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852930"/>
            <a:ext cx="7887830" cy="309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타원을 그리고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ellipse()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타원을 그리는 방식은 원보다는 좀 더 복잡함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ellipse()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836304"/>
            <a:ext cx="7058698" cy="370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임의의 다각형을 그리기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polylines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polylines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함수에는 다각형의 꼭지점 좌표를 전달해야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꼭지점 좌표는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vector&lt;Point&gt;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저장하여 전달함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polylines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140965"/>
            <a:ext cx="7642774" cy="3267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drawPolys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흰색으로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400×400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영상에 다양한 사각형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다각형을 그려서 화면에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drawPolys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ch04/drawing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503" y="3064076"/>
            <a:ext cx="7716380" cy="341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16004"/>
            <a:ext cx="8101013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5947423" cy="290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도형 그리기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코드와 실제 그리기 결과 화면을 함께 대응하여 확인해 보기 바람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원과 타원을 그릴 때에는 선 타입을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LINE_AA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지정하여 그리는 것이 보기에 좋음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4-5 </a:t>
            </a:r>
            <a:r>
              <a:rPr lang="ko-KR" altLang="en-US" sz="1600" b="1" dirty="0" smtClean="0"/>
              <a:t>다양한 도형 그리기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910537"/>
            <a:ext cx="3446246" cy="3729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응용 프로그램 형식의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프로그램을 만들어서 사용하기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입출력을 이용하여 콘솔 창에 필요한 정보를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때로는 영상에 직접 영상 처리 결과 또는 추가적인 정보를 문자열 형태로 나타내는 것이 보기에 좋음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 위에 정해진 폰트로 문자열을 출력하는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putText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putText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161646"/>
            <a:ext cx="7913164" cy="438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말 그대로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avi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*.mpg, *.mp4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갖는 동영상 파일 이름을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프로그램 실행 폴더에 동영상 파일이 있으면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video.mp4”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파일 이름만 지정하면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폴더에 동영상 파일이 있다면 절대 경로 또는 상대 경로를 추가하여 파일 이름을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apiPreference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동영상 파일을 불러오는 방법을 지정할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apiPreference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VideoCaptureAPIs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 중 하나를 지정함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FONT_ITALIC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상수는 논리합 연산자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(|)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다른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HersheyFonts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상수와 함께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해당 폰트가 기울어진 이탤릭체로 출력됨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putText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영문자와 숫자를 출력할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아쉽지만 한글은 출력할 수 없음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581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4-6 </a:t>
            </a:r>
            <a:r>
              <a:rPr lang="en-US" altLang="ko-KR" sz="1600" b="1" dirty="0" err="1" smtClean="0"/>
              <a:t>HersheyFonts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198572"/>
            <a:ext cx="8190153" cy="164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4-6 </a:t>
            </a:r>
            <a:r>
              <a:rPr lang="en-US" altLang="ko-KR" sz="1600" b="1" dirty="0" err="1" smtClean="0"/>
              <a:t>HersheyFonts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360" y="2219253"/>
            <a:ext cx="8290165" cy="284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800×500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흰색 영상에 다양한 폰트의 문자열을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putText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출력할 문자열에는 폰트 상수 이름을 지정함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ch04/drawing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363629"/>
            <a:ext cx="7944523" cy="317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127" y="1873611"/>
            <a:ext cx="8044184" cy="4135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16004"/>
            <a:ext cx="8005706" cy="266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폰트 이름과 실제 문자열 출력 모양을 비교해 보기 바람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4-6 </a:t>
            </a:r>
            <a:r>
              <a:rPr lang="ko-KR" altLang="en-US" sz="1600" b="1" dirty="0" smtClean="0"/>
              <a:t>다양한 폰트로 문자열 출력하기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58655"/>
            <a:ext cx="5717958" cy="384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문자열 출력을 위해 필요한 사각형 영역 크기를 가늠할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getTextSize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잘 이용하면 문자열이 한쪽으로 치우치지 않고 적당한 위치에 출력되도록 설정할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getTextSize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429000"/>
            <a:ext cx="7987247" cy="260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640×200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흰색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정중앙에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문자열을 출력함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ch04/drawing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083358"/>
            <a:ext cx="8059280" cy="2773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114" y="1873611"/>
            <a:ext cx="8016590" cy="4234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1931218"/>
            <a:ext cx="7669213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카메라와 동영상 파일 다루기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VideoCapture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apiPreference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생략하거나 기본값인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CAP_ANY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시스템이 알아서 적절한 방법을 선택하여 사용함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4-1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VideoCaptureAPIs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977" y="2795323"/>
            <a:ext cx="8037513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img.size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크기를 받아 와서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가로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sizeImg.width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 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참조할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출력할 문자열이 차지할 영역의 크기는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getTextSize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크기와 실제 문자열이 출력된 사각형의 크기를 알기 때문에 이를 이용하여 문자열이 출력될 사각형 영역의 좌측 하단 좌표를 다음과 같이 계산할 수 있음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005070"/>
            <a:ext cx="7643572" cy="735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문자열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동작을 쉽게 이해할 수 있도록 실제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창 모습 위에 함수 내부에서 사용되는 변수 의미를 함께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파란색으로 그려진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문자열과 사각형은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drawText2()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그린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sizeText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org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표시한 글씨와 그림은 함수 동작 이해를 위해 추가로 표시한 것임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4-7 </a:t>
            </a:r>
            <a:r>
              <a:rPr lang="ko-KR" altLang="en-US" sz="1600" b="1" dirty="0" smtClean="0"/>
              <a:t>영상의 중앙에 문자열 출력하기 실행 결과와 동작 원리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577" y="3717035"/>
            <a:ext cx="7935913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4.3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이벤트 처리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키보드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키보드에서 아무 키나 누르면 프로그램이 종료하였음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프로그램에서 키 입력을 확인하기 위해 사용한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함수가 키보드 입력을 처리하는 기본적인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한 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원형을 소개하면 다음과 같음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8513" y="3522862"/>
            <a:ext cx="7858798" cy="1173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키보드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특정 키를 눌렀을 때에만 영상 출력 창을 닫게끔 만들려면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화면에 출력한 상태에서 키보드의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Esc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누를 때에만 창을 닫게끔 동작시키려면 소스 코드를 다음과 같이 작성할 수 있음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25751"/>
            <a:ext cx="4902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키보드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키보드에서 여러 키 입력에 대해 서로 다른 처리를 하고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정수형 변수에 저장하였다가 비교하는 작업을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소스 코드 파일은 내려받은 예제 파일의 프로젝트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ch04/keyboard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083358"/>
            <a:ext cx="7858798" cy="291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키보드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16004"/>
            <a:ext cx="8004702" cy="4182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키보드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758397"/>
            <a:ext cx="8085138" cy="276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4581140"/>
            <a:ext cx="6660476" cy="1737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 출력 창에서 발생하는 마우스 이벤트를 사용자에게 전달하는 기능을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의해 만들어진 창에서 마우스 클릭에 반응하거나 마우스를 드래그하여 영상에 그림을 그리는 등의 동작을 수행할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프로그램에서 마우스 이벤트를 처리하려면 먼저 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등록함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마우스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콜백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함수에 마우스 이벤트를 처리하는 코드를 추가해야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마우스 이벤트 처리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특정 창에 마우스 콜백 함수를 등록할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setMouseCallback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원형과 사용법은 다음과 같음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795323"/>
            <a:ext cx="7931452" cy="1709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</TotalTime>
  <Words>7391</Words>
  <Application>Microsoft Office PowerPoint</Application>
  <PresentationFormat>화면 슬라이드 쇼(4:3)</PresentationFormat>
  <Paragraphs>851</Paragraphs>
  <Slides>184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184</vt:i4>
      </vt:variant>
    </vt:vector>
  </HeadingPairs>
  <TitlesOfParts>
    <vt:vector size="19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04</vt:lpstr>
      <vt:lpstr>PowerPoint 프레젠테이션</vt:lpstr>
      <vt:lpstr>4.1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1. 카메라와 동영상 파일 다루기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2. 카메라 입력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3. 동영상 파일 처리하기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 동영상 파일 저장하기</vt:lpstr>
      <vt:lpstr>4.2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1. 다양한 그리기 함수</vt:lpstr>
      <vt:lpstr>2. 도형 그리기</vt:lpstr>
      <vt:lpstr>2. 도형 그리기</vt:lpstr>
      <vt:lpstr>2. 도형 그리기</vt:lpstr>
      <vt:lpstr>2. 도형 그리기</vt:lpstr>
      <vt:lpstr>2. 도형 그리기</vt:lpstr>
      <vt:lpstr>2. 도형 그리기</vt:lpstr>
      <vt:lpstr>2. 도형 그리기</vt:lpstr>
      <vt:lpstr>2. 도형 그리기</vt:lpstr>
      <vt:lpstr>2. 도형 그리기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3. 문자열 출력하기</vt:lpstr>
      <vt:lpstr>4.3 이벤트 처리</vt:lpstr>
      <vt:lpstr>1. 이벤트 처리</vt:lpstr>
      <vt:lpstr>1. 이벤트 처리</vt:lpstr>
      <vt:lpstr>1. 이벤트 처리</vt:lpstr>
      <vt:lpstr>1. 이벤트 처리</vt:lpstr>
      <vt:lpstr>1.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2. 마우스 이벤트 처리</vt:lpstr>
      <vt:lpstr>3. 트랙바 사용하기</vt:lpstr>
      <vt:lpstr>3. 트랙바 사용하기</vt:lpstr>
      <vt:lpstr>3. 트랙바 사용하기</vt:lpstr>
      <vt:lpstr>3. 트랙바 사용하기</vt:lpstr>
      <vt:lpstr>3. 트랙바 사용하기</vt:lpstr>
      <vt:lpstr>3. 트랙바 사용하기</vt:lpstr>
      <vt:lpstr>3. 트랙바 사용하기</vt:lpstr>
      <vt:lpstr>3. 트랙바 사용하기</vt:lpstr>
      <vt:lpstr>3. 트랙바 사용하기</vt:lpstr>
      <vt:lpstr>4.4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1. OpenCV 데이터 파일 입출력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2. 데이터 파일 저장하기</vt:lpstr>
      <vt:lpstr>3. 데이터 파일 불러오기</vt:lpstr>
      <vt:lpstr>3. 데이터 파일 불러오기</vt:lpstr>
      <vt:lpstr>3. 데이터 파일 불러오기</vt:lpstr>
      <vt:lpstr>3. 데이터 파일 불러오기</vt:lpstr>
      <vt:lpstr>3. 데이터 파일 불러오기</vt:lpstr>
      <vt:lpstr>3. 데이터 파일 불러오기</vt:lpstr>
      <vt:lpstr>3. 데이터 파일 불러오기</vt:lpstr>
      <vt:lpstr>3. 데이터 파일 불러오기</vt:lpstr>
      <vt:lpstr>4.5 유용한 OpenCV 기능</vt:lpstr>
      <vt:lpstr>1. 유용한 OpenCV 기능</vt:lpstr>
      <vt:lpstr>1. 유용한 OpenCV 기능</vt:lpstr>
      <vt:lpstr>1. 유용한 OpenCV 기능</vt:lpstr>
      <vt:lpstr>1. 유용한 OpenCV 기능</vt:lpstr>
      <vt:lpstr>1. 유용한 OpenCV 기능</vt:lpstr>
      <vt:lpstr>1. 유용한 OpenCV 기능</vt:lpstr>
      <vt:lpstr>1. 유용한 OpenCV 기능</vt:lpstr>
      <vt:lpstr>1. 유용한 OpenCV 기능</vt:lpstr>
      <vt:lpstr>1. 유용한 OpenCV 기능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2. 연산 시간 측정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  <vt:lpstr>3. 유용한 OpenCV 함수 사용법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406</cp:revision>
  <cp:lastPrinted>2016-08-10T06:58:55Z</cp:lastPrinted>
  <dcterms:created xsi:type="dcterms:W3CDTF">2013-04-05T19:58:06Z</dcterms:created>
  <dcterms:modified xsi:type="dcterms:W3CDTF">2019-04-30T06:23:45Z</dcterms:modified>
</cp:coreProperties>
</file>